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abf03c266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abf03c266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abf03c266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abf03c266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abf03c266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abf03c266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abf03c266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abf03c266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abf03c266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abf03c266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abf03c266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abf03c266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abf03c266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abf03c266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abf03c266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abf03c266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abf03c266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abf03c266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abf03c266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abf03c266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abf03c266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abf03c266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abf03c266_0_1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abf03c266_0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abf03c266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abf03c266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abf03c266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abf03c266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abf03c266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abf03c266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abf03c266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abf03c266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abf03c266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abf03c266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abf03c266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abf03c266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abf03c266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abf03c266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abf03c266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abf03c266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abf03c266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abf03c266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abf03c266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abf03c266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abf03c266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abf03c266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abf03c266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abf03c266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abf03c266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eabf03c266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abf03c266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abf03c266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abf03c266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abf03c266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abf03c266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eabf03c266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abf03c266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abf03c266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abf03c266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abf03c266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abf03c266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abf03c266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abf03c266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eabf03c266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abf03c266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abf03c266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abf03c266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abf03c266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abf03c266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abf03c266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abf03c266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eabf03c266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abf03c266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eabf03c266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abf03c266_0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abf03c266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abf03c266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eabf03c266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abf03c266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eabf03c266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abf03c266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eabf03c266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abf03c266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eabf03c266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eabf03c266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eabf03c266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eabf03c266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eabf03c266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abf03c266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eabf03c266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abf03c266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eabf03c266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eabf03c266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eabf03c266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eabf03c266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eabf03c266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eabf03c266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eabf03c266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eabf03c266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eabf03c266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eabf03c266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eabf03c266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eabf03c266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eabf03c266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eabf03c266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eabf03c266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eabf03c266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eabf03c266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eabf03c266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eabf03c266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abf03c266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abf03c266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eabf03c266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eabf03c266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eabf03c266_0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eabf03c266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abf03c266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eabf03c266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eabf03c266_0_1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eabf03c266_0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eabf03c266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eabf03c266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eabf03c266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eabf03c266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eabf03c266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eabf03c266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abf03c266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eabf03c266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Note on number of particles per image: 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eabf03c266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eabf03c266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eabf03c266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eabf03c266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abf03c266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abf03c266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eabf03c266_0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eabf03c266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eabf03c266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eabf03c266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abf03c266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abf03c266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abf03c266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eabf03c266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6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Relationship Id="rId4" Type="http://schemas.openxmlformats.org/officeDocument/2006/relationships/image" Target="../media/image75.png"/><Relationship Id="rId5" Type="http://schemas.openxmlformats.org/officeDocument/2006/relationships/image" Target="../media/image65.png"/><Relationship Id="rId6" Type="http://schemas.openxmlformats.org/officeDocument/2006/relationships/image" Target="../media/image71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91.png"/><Relationship Id="rId8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2.png"/><Relationship Id="rId4" Type="http://schemas.openxmlformats.org/officeDocument/2006/relationships/image" Target="../media/image8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3.png"/><Relationship Id="rId4" Type="http://schemas.openxmlformats.org/officeDocument/2006/relationships/image" Target="../media/image9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86542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Summary of SEM sessions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37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Gottfrid Olsson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2024-07-08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S08_t1800_C0010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'Halos' around Li particles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S08_t1800_C0010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'Halos' around Li particles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7538"/>
            <a:ext cx="432000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S08_t1800_C0010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Clear Li deposition with crystalline particles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S09_t1800_C0030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A lot of 'worms' observed, only some areas of Li particles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Bad washing in some places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S09_t1800_C0030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A lot of 'worms' observed, only some areas of Li particles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S09_t1800_C0030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A lot of 'worms' observed, only some areas of Li particles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Electropolishing = much more smooth Cu surface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Almost no grinding-marks visible after electropolishing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S12_t0012_C0010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S13_t0060_C0010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S14_t1800_C0030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S15_t1800_C0030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Why measure? To investigate…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Different passivation for same deposition C0010 (t0012, t0060, and t1800 including S08)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Repeat of previous measurements (S14, S15)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Test acquisition method of taking SEM images in a grid</a:t>
            </a:r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SEM-02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S12_t0012_C0010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Uneven Li deposition, globally and locally.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sv">
                <a:solidFill>
                  <a:schemeClr val="dk1"/>
                </a:solidFill>
              </a:rPr>
              <a:t>Few places had good Li deposition with crystalline particles, most had not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S12_t0012_C0010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61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Areas with 'worms' and Li nuclei, some areas with only nuclei.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SEM sessions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Short sample description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SEM images per sample with short note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Summary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Polishing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Deposited Li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SEM image acquisition and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Reproducibility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Next steps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Ideas for improving reproducibility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Roadmap for one possible path </a:t>
            </a:r>
            <a:r>
              <a:rPr lang="sv"/>
              <a:t>forward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5838250" y="82175"/>
            <a:ext cx="37989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solidFill>
                  <a:srgbClr val="999999"/>
                </a:solidFill>
              </a:rPr>
              <a:t>NOTE: for more images and information see: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rabicParenR"/>
            </a:pPr>
            <a:r>
              <a:rPr lang="sv" sz="1200">
                <a:solidFill>
                  <a:srgbClr val="999999"/>
                </a:solidFill>
              </a:rPr>
              <a:t>The experimental log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rabicParenR"/>
            </a:pPr>
            <a:r>
              <a:rPr lang="sv" sz="1200">
                <a:solidFill>
                  <a:srgbClr val="999999"/>
                </a:solidFill>
              </a:rPr>
              <a:t>The “Sample table” excel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rabicParenR"/>
            </a:pPr>
            <a:r>
              <a:rPr lang="sv" sz="1200">
                <a:solidFill>
                  <a:srgbClr val="999999"/>
                </a:solidFill>
              </a:rPr>
              <a:t>The SEM Powerpoints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S13_t0060_C0010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Various sizes of Li nuclei (looks corroded)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S13_t0060_C0010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Needle-like structures observed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S13_t0060_C0010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Uneven Li deposition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Grid-sampling tested: seems to work good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S14_t1800_C0030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No 'worms' observed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Ring-like deposition (like the coin cell)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S15_t1800_C0030</a:t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Bad, and uneven, washing.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85525" y="6626025"/>
            <a:ext cx="60960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7350" y="6922750"/>
            <a:ext cx="6096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S16_t1800_C0010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S17_t1800_C0010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S18_t1800_C0010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S19_t1800_C0010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Why measure? To investigate…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Reproducibility after having done changes to the method, primarily more rigorous washing</a:t>
            </a:r>
            <a:endParaRPr/>
          </a:p>
        </p:txBody>
      </p:sp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SEM-03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S16_t1800_C0010</a:t>
            </a:r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Li deposition more even, but some areas have no 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Washing looks better (meaning no black stuff on the surface)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4x4 grid sampling seems to work well (next 2 slides)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But the Li deposition is uneven and bad wash in some places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S16_t1800_C0010</a:t>
            </a:r>
            <a:endParaRPr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7078200" y="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dx=dy=750mu</a:t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060" y="0"/>
            <a:ext cx="54158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S16_t1800_C0010</a:t>
            </a:r>
            <a:endParaRPr/>
          </a:p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Zoom</a:t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060" y="0"/>
            <a:ext cx="541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7078200" y="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dx=dy=750mu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S16_t1800_C0010</a:t>
            </a:r>
            <a:endParaRPr/>
          </a:p>
        </p:txBody>
      </p:sp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Unusual Li(?) structure</a:t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Overview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Measured 5 times in SEM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20 samples (S06, S07, S08, S09, S12, S13, S14, S15, S16, S17, S18, S19, S20, S21, S22, S23, S26, S27, S28, S29)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For a full description of the samples, see the “Sample table” Excel.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S16_t1800_C0010</a:t>
            </a:r>
            <a:endParaRPr/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Unusual Li(?) structure</a:t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S17_t1800_C0010</a:t>
            </a:r>
            <a:endParaRPr/>
          </a:p>
        </p:txBody>
      </p:sp>
      <p:sp>
        <p:nvSpPr>
          <p:cNvPr id="277" name="Google Shape;277;p4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Mechanical polishing, even to 0.25 microns diamond slurry, results in ‘grinding lines’. If electropolishing is performed, these lines mostly vanish</a:t>
            </a: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7525"/>
            <a:ext cx="432000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S17_t1800_C0010</a:t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Very uneven Li appearing in stripes (not in the direction of the grinding marks)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S17_t1800_C0010</a:t>
            </a:r>
            <a:endParaRPr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Very uneven Li appearing in stripes (not in the direction of the grinding marks)</a:t>
            </a:r>
            <a:endParaRPr/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S17_t1800_C0010</a:t>
            </a:r>
            <a:endParaRPr/>
          </a:p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7402575" y="70325"/>
            <a:ext cx="1830300" cy="1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dx=dy=1000mu</a:t>
            </a:r>
            <a:endParaRPr/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065" y="0"/>
            <a:ext cx="54438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S18_t1800_C0010</a:t>
            </a:r>
            <a:endParaRPr/>
          </a:p>
        </p:txBody>
      </p:sp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Very even Li deposition at several places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S18_t1800_C0010</a:t>
            </a:r>
            <a:endParaRPr/>
          </a:p>
        </p:txBody>
      </p:sp>
      <p:sp>
        <p:nvSpPr>
          <p:cNvPr id="316" name="Google Shape;31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Some tiny Li(?) can be observed around Li particles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S18_t1800_C0010</a:t>
            </a:r>
            <a:endParaRPr/>
          </a:p>
        </p:txBody>
      </p:sp>
      <p:sp>
        <p:nvSpPr>
          <p:cNvPr id="324" name="Google Shape;324;p49"/>
          <p:cNvSpPr txBox="1"/>
          <p:nvPr>
            <p:ph idx="1" type="body"/>
          </p:nvPr>
        </p:nvSpPr>
        <p:spPr>
          <a:xfrm>
            <a:off x="7402575" y="70325"/>
            <a:ext cx="1830300" cy="1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dx=dy=750mu</a:t>
            </a:r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060" y="0"/>
            <a:ext cx="541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7313700" y="2678025"/>
            <a:ext cx="1830300" cy="1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 sz="700"/>
              <a:t>Changed the contrast from image 8 to 9</a:t>
            </a:r>
            <a:endParaRPr sz="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S18_t1800_C0010</a:t>
            </a:r>
            <a:endParaRPr/>
          </a:p>
        </p:txBody>
      </p: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7402575" y="70325"/>
            <a:ext cx="1830300" cy="1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dx=dy=750mu</a:t>
            </a:r>
            <a:endParaRPr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060" y="0"/>
            <a:ext cx="541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Zoom</a:t>
            </a:r>
            <a:endParaRPr/>
          </a:p>
        </p:txBody>
      </p:sp>
      <p:sp>
        <p:nvSpPr>
          <p:cNvPr id="335" name="Google Shape;335;p50"/>
          <p:cNvSpPr txBox="1"/>
          <p:nvPr>
            <p:ph idx="1" type="body"/>
          </p:nvPr>
        </p:nvSpPr>
        <p:spPr>
          <a:xfrm>
            <a:off x="7313700" y="2678025"/>
            <a:ext cx="1830300" cy="1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 sz="700"/>
              <a:t>Changed the contrast from image 8 to 9</a:t>
            </a:r>
            <a:endParaRPr sz="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S19_t1800_C0010</a:t>
            </a:r>
            <a:endParaRPr/>
          </a:p>
        </p:txBody>
      </p:sp>
      <p:sp>
        <p:nvSpPr>
          <p:cNvPr id="341" name="Google Shape;34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Very uneven 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dx=dy=1500mu</a:t>
            </a:r>
            <a:endParaRPr/>
          </a:p>
        </p:txBody>
      </p:sp>
      <p:pic>
        <p:nvPicPr>
          <p:cNvPr id="342" name="Google Shape;3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49" y="0"/>
            <a:ext cx="60262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S06, S07, S08, S09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Passivation at 0.010 V hold for </a:t>
            </a:r>
            <a:r>
              <a:rPr lang="sv"/>
              <a:t>1800 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Deposition 1, 3, 10, and 30 μAh/cm2, respectively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Why measure? To investigate…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how low values of C can be measured in the SEM for the I-cell for good passivation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how even the deposition is in the I-cell</a:t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SEM-01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6368475" y="445025"/>
            <a:ext cx="4087200" cy="3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chemeClr val="dk2"/>
                </a:solidFill>
              </a:rPr>
              <a:t>(I’ll write this as: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S06_t1800_C0001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S07_t1800_C0003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S08_t1800_C0010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sv" sz="1800">
                <a:solidFill>
                  <a:schemeClr val="dk2"/>
                </a:solidFill>
              </a:rPr>
              <a:t>S09_t1800_C0030 )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S20_t1800_C0010 (plating/stripping using C0010, final deposition using C0010)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S21_t1800_C0000 (plating/stripping using C0010, no final deposition)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S22_t0000_C0050 (LFP, no passivation, direct deposition)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S23_t0000_C0050 (LFP, no passivation, direct deposition)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Why measure? To investigate…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Ways of achieving more uniform Li deposition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Cycling of plating and stripping before deposition and using LFP as cathode material</a:t>
            </a:r>
            <a:endParaRPr/>
          </a:p>
        </p:txBody>
      </p:sp>
      <p:sp>
        <p:nvSpPr>
          <p:cNvPr id="348" name="Google Shape;34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SEM-04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S20_t1800_C0010 (plating/stripping, deposition)</a:t>
            </a:r>
            <a:endParaRPr/>
          </a:p>
        </p:txBody>
      </p:sp>
      <p:sp>
        <p:nvSpPr>
          <p:cNvPr id="354" name="Google Shape;35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No clear 5 mm Li disk of deposition, looks like Li over much larger area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S20_t1800_C0010 (plating/stripping, deposition)</a:t>
            </a:r>
            <a:endParaRPr/>
          </a:p>
        </p:txBody>
      </p:sp>
      <p:sp>
        <p:nvSpPr>
          <p:cNvPr id="360" name="Google Shape;36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Large variation in sizes and shapes of Li</a:t>
            </a:r>
            <a:endParaRPr/>
          </a:p>
        </p:txBody>
      </p:sp>
      <p:pic>
        <p:nvPicPr>
          <p:cNvPr id="361" name="Google Shape;3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S20_t1800_C0010 (plating/stripping, deposition)</a:t>
            </a:r>
            <a:endParaRPr/>
          </a:p>
        </p:txBody>
      </p:sp>
      <p:sp>
        <p:nvSpPr>
          <p:cNvPr id="368" name="Google Shape;36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Large variation in sizes and shapes of Li</a:t>
            </a:r>
            <a:endParaRPr/>
          </a:p>
        </p:txBody>
      </p:sp>
      <p:pic>
        <p:nvPicPr>
          <p:cNvPr id="369" name="Google Shape;3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S21_t1800_C0000 (plating/stripping, no final deposition)</a:t>
            </a:r>
            <a:endParaRPr/>
          </a:p>
        </p:txBody>
      </p:sp>
      <p:sp>
        <p:nvSpPr>
          <p:cNvPr id="376" name="Google Shape;37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See unevenly deposited Li</a:t>
            </a:r>
            <a:endParaRPr/>
          </a:p>
        </p:txBody>
      </p:sp>
      <p:pic>
        <p:nvPicPr>
          <p:cNvPr id="377" name="Google Shape;3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600" y="2119525"/>
            <a:ext cx="3240000" cy="25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00" y="2119525"/>
            <a:ext cx="3240000" cy="25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5600" y="2119513"/>
            <a:ext cx="3240000" cy="25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S21_t1800_C0000 (plating/stripping, no final deposition)</a:t>
            </a:r>
            <a:endParaRPr/>
          </a:p>
        </p:txBody>
      </p:sp>
      <p:sp>
        <p:nvSpPr>
          <p:cNvPr id="385" name="Google Shape;38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Some very small Li looks like Li that has been stripped</a:t>
            </a:r>
            <a:endParaRPr/>
          </a:p>
        </p:txBody>
      </p:sp>
      <p:pic>
        <p:nvPicPr>
          <p:cNvPr id="386" name="Google Shape;3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7"/>
          <p:cNvSpPr txBox="1"/>
          <p:nvPr/>
        </p:nvSpPr>
        <p:spPr>
          <a:xfrm>
            <a:off x="9200100" y="959950"/>
            <a:ext cx="7906800" cy="19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>
                <a:solidFill>
                  <a:schemeClr val="dk2"/>
                </a:solidFill>
              </a:rPr>
              <a:t>For SEM images of stripped Li, see: https://static-content.springer.com/esm/art%3A10.1038%2Fs41557-018-0203-8/MediaObjects/41557_2018_203_MOESM1_ESM.pdf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S22_t0000_C0050 (LFP, no passivation, direct deposition)</a:t>
            </a:r>
            <a:endParaRPr/>
          </a:p>
        </p:txBody>
      </p:sp>
      <p:sp>
        <p:nvSpPr>
          <p:cNvPr id="394" name="Google Shape;39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Small black ‘holes’(?) observed in the Cu</a:t>
            </a:r>
            <a:endParaRPr/>
          </a:p>
        </p:txBody>
      </p:sp>
      <p:pic>
        <p:nvPicPr>
          <p:cNvPr id="395" name="Google Shape;3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7525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8"/>
          <p:cNvSpPr/>
          <p:nvPr/>
        </p:nvSpPr>
        <p:spPr>
          <a:xfrm>
            <a:off x="2160525" y="4107400"/>
            <a:ext cx="366900" cy="57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8"/>
          <p:cNvSpPr/>
          <p:nvPr/>
        </p:nvSpPr>
        <p:spPr>
          <a:xfrm>
            <a:off x="2751375" y="4425475"/>
            <a:ext cx="290400" cy="254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8"/>
          <p:cNvSpPr/>
          <p:nvPr/>
        </p:nvSpPr>
        <p:spPr>
          <a:xfrm>
            <a:off x="632025" y="4247200"/>
            <a:ext cx="366900" cy="361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8"/>
          <p:cNvSpPr/>
          <p:nvPr/>
        </p:nvSpPr>
        <p:spPr>
          <a:xfrm>
            <a:off x="2363525" y="1939525"/>
            <a:ext cx="290400" cy="229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8"/>
          <p:cNvSpPr/>
          <p:nvPr/>
        </p:nvSpPr>
        <p:spPr>
          <a:xfrm>
            <a:off x="1278175" y="1765925"/>
            <a:ext cx="290400" cy="229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8"/>
          <p:cNvSpPr/>
          <p:nvPr/>
        </p:nvSpPr>
        <p:spPr>
          <a:xfrm>
            <a:off x="2461050" y="2917775"/>
            <a:ext cx="234300" cy="33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S22_t0000_C0050 (LFP, no passivation, direct deposition)</a:t>
            </a:r>
            <a:endParaRPr/>
          </a:p>
        </p:txBody>
      </p:sp>
      <p:sp>
        <p:nvSpPr>
          <p:cNvPr id="407" name="Google Shape;40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Uneven Li, globally</a:t>
            </a:r>
            <a:endParaRPr/>
          </a:p>
        </p:txBody>
      </p:sp>
      <p:pic>
        <p:nvPicPr>
          <p:cNvPr id="408" name="Google Shape;4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600" y="2248575"/>
            <a:ext cx="3240000" cy="25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600" y="2248575"/>
            <a:ext cx="3240000" cy="25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000" y="2248575"/>
            <a:ext cx="3240000" cy="259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59"/>
          <p:cNvCxnSpPr/>
          <p:nvPr/>
        </p:nvCxnSpPr>
        <p:spPr>
          <a:xfrm>
            <a:off x="6189076" y="2236275"/>
            <a:ext cx="0" cy="2618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59"/>
          <p:cNvCxnSpPr/>
          <p:nvPr/>
        </p:nvCxnSpPr>
        <p:spPr>
          <a:xfrm>
            <a:off x="2952001" y="2248575"/>
            <a:ext cx="0" cy="2618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S22_t0000_C0050 (LFP, no passivation, direct deposition)</a:t>
            </a:r>
            <a:endParaRPr/>
          </a:p>
        </p:txBody>
      </p:sp>
      <p:sp>
        <p:nvSpPr>
          <p:cNvPr id="418" name="Google Shape;41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Uneven Li, globally and locally</a:t>
            </a:r>
            <a:endParaRPr/>
          </a:p>
        </p:txBody>
      </p:sp>
      <p:pic>
        <p:nvPicPr>
          <p:cNvPr id="419" name="Google Shape;4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S23_t0000_C0050 (LFP, no passivation, direct deposition)</a:t>
            </a:r>
            <a:endParaRPr/>
          </a:p>
        </p:txBody>
      </p:sp>
      <p:sp>
        <p:nvSpPr>
          <p:cNvPr id="426" name="Google Shape;42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Small black spots (‘holes’?) here too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S06_t1800_C0001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No Li observed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S23_t0000_C0050 (LFP, no passivation, direct deposition)</a:t>
            </a:r>
            <a:endParaRPr/>
          </a:p>
        </p:txBody>
      </p:sp>
      <p:sp>
        <p:nvSpPr>
          <p:cNvPr id="434" name="Google Shape;43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More even deposition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00" y="5438825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5438825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000" y="-3752850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-3752850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S26_t1800_C0010 (12 mm diameter Li)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S27_t1800_C0010 (12 mm diameter Li)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S28_t1800_C0010 (12 mm diameter Li, Li “polished’’)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S29_t1800_C0010 (12 mm diameter Li, Li “polished’’)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Why measure? To investigate…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If a larger Li (12 mm diameter) and a polished Li (surface scraped clear using a scalpel) leads to more uniform Li deposition</a:t>
            </a:r>
            <a:endParaRPr/>
          </a:p>
        </p:txBody>
      </p:sp>
      <p:sp>
        <p:nvSpPr>
          <p:cNvPr id="446" name="Google Shape;44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SEM-05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S26_t1800_C0010 (12 mm diameter Li)</a:t>
            </a:r>
            <a:endParaRPr/>
          </a:p>
        </p:txBody>
      </p:sp>
      <p:sp>
        <p:nvSpPr>
          <p:cNvPr id="452" name="Google Shape;452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Looks pretty good! However, still </a:t>
            </a:r>
            <a:r>
              <a:rPr i="1" lang="sv"/>
              <a:t>some </a:t>
            </a:r>
            <a:r>
              <a:rPr lang="sv"/>
              <a:t>unevenness (but much smaller variations compared to the 5 mm Li)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Given that you take 4x4 images and average them, I’d say that the observed variations are fine (especially if you allow some slight deviations from the 4x4 grid-points)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S26_t1800_C0010 (12 mm diameter Li)</a:t>
            </a:r>
            <a:endParaRPr/>
          </a:p>
        </p:txBody>
      </p:sp>
      <p:sp>
        <p:nvSpPr>
          <p:cNvPr id="458" name="Google Shape;458;p65"/>
          <p:cNvSpPr txBox="1"/>
          <p:nvPr>
            <p:ph idx="1" type="body"/>
          </p:nvPr>
        </p:nvSpPr>
        <p:spPr>
          <a:xfrm>
            <a:off x="7842950" y="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dx=dy=1000mu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60" y="0"/>
            <a:ext cx="64360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S26_t1800_C0010 (12 mm diameter Li)</a:t>
            </a:r>
            <a:endParaRPr/>
          </a:p>
        </p:txBody>
      </p:sp>
      <p:sp>
        <p:nvSpPr>
          <p:cNvPr id="465" name="Google Shape;46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If allowed to take images slightly off the exact grid-coordinates (as in &lt;100 mu away) we get the images in the following slides (called ‘new’)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S26_t1800_C0010 (12 mm diameter Li)</a:t>
            </a:r>
            <a:endParaRPr/>
          </a:p>
        </p:txBody>
      </p:sp>
      <p:sp>
        <p:nvSpPr>
          <p:cNvPr id="471" name="Google Shape;47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60" y="0"/>
            <a:ext cx="64360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S26_t1800_C0010 (12 mm diameter Li)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60" y="0"/>
            <a:ext cx="64360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S26_t1800_C0010 (12 mm diameter Li)</a:t>
            </a:r>
            <a:endParaRPr/>
          </a:p>
        </p:txBody>
      </p:sp>
      <p:sp>
        <p:nvSpPr>
          <p:cNvPr id="485" name="Google Shape;48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zoom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60" y="0"/>
            <a:ext cx="64360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S26_t1800_C0010 (12 mm diameter Li)</a:t>
            </a:r>
            <a:endParaRPr/>
          </a:p>
        </p:txBody>
      </p:sp>
      <p:sp>
        <p:nvSpPr>
          <p:cNvPr id="492" name="Google Shape;49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zoom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960" y="0"/>
            <a:ext cx="64360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S26_t1800_C0010 (12 mm diameter Li)</a:t>
            </a:r>
            <a:endParaRPr/>
          </a:p>
        </p:txBody>
      </p:sp>
      <p:sp>
        <p:nvSpPr>
          <p:cNvPr id="499" name="Google Shape;49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A larger Li (12mm in diameter) seems to induce much more even Li deposition than a smaller (5 mm in diameter) Li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v"/>
              <a:t>Note that the different size of Li changes the pressure in the cell!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By taking SEM images in a grid, you cover a large area and get plenty of particles for good statistics. (Even if there are local variations in Li deposition between the grid-points, overall the averaging should yield good results).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sv"/>
              <a:t>By also allowing slight deviations (by, say &lt;100 micrometer in </a:t>
            </a:r>
            <a:r>
              <a:rPr i="1" lang="sv"/>
              <a:t>x </a:t>
            </a:r>
            <a:r>
              <a:rPr lang="sv"/>
              <a:t>and</a:t>
            </a:r>
            <a:r>
              <a:rPr i="1" lang="sv"/>
              <a:t> y</a:t>
            </a:r>
            <a:r>
              <a:rPr lang="sv"/>
              <a:t>) from the grid-coordinates for each image, you can avoid obvious non-representative areas and get a much more homogenous and representative sampling of Li.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S07_t1800_C0003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Clear Li deposition at some points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7513"/>
            <a:ext cx="432000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S27_t1800_C0010 (12 mm diameter Li)</a:t>
            </a:r>
            <a:endParaRPr/>
          </a:p>
        </p:txBody>
      </p:sp>
      <p:sp>
        <p:nvSpPr>
          <p:cNvPr id="505" name="Google Shape;50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Pretty even Li (but seemingly very little); Li looks corroded (all of it) - curious</a:t>
            </a:r>
            <a:endParaRPr/>
          </a:p>
        </p:txBody>
      </p:sp>
      <p:pic>
        <p:nvPicPr>
          <p:cNvPr id="506" name="Google Shape;5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50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00" y="5506100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5506100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000" y="-3589200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-3589200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S28_t1800_C0010 (12 mm diameter Li, Li ‘’polished’’)</a:t>
            </a:r>
            <a:endParaRPr/>
          </a:p>
        </p:txBody>
      </p:sp>
      <p:sp>
        <p:nvSpPr>
          <p:cNvPr id="517" name="Google Shape;517;p7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So-and-so evenness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Polishing did </a:t>
            </a:r>
            <a:r>
              <a:rPr i="1" lang="sv"/>
              <a:t>not </a:t>
            </a:r>
            <a:r>
              <a:rPr lang="sv"/>
              <a:t>give rise to obvious preferred Li deposition (that is good)</a:t>
            </a:r>
            <a:endParaRPr/>
          </a:p>
        </p:txBody>
      </p:sp>
      <p:pic>
        <p:nvPicPr>
          <p:cNvPr id="518" name="Google Shape;51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50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S28_t1800_C0010 (12 mm diameter Li, Li ‘’polished’’)</a:t>
            </a:r>
            <a:endParaRPr/>
          </a:p>
        </p:txBody>
      </p:sp>
      <p:sp>
        <p:nvSpPr>
          <p:cNvPr id="525" name="Google Shape;525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Very few corroded Li particles - only nice crystalline particles on the sample</a:t>
            </a:r>
            <a:endParaRPr/>
          </a:p>
        </p:txBody>
      </p:sp>
      <p:pic>
        <p:nvPicPr>
          <p:cNvPr id="526" name="Google Shape;52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00" y="1687525"/>
            <a:ext cx="432000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S29_t1800_C0010 (12 mm diameter Li, Li ‘’polished’’)</a:t>
            </a:r>
            <a:endParaRPr/>
          </a:p>
        </p:txBody>
      </p:sp>
      <p:sp>
        <p:nvSpPr>
          <p:cNvPr id="533" name="Google Shape;533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So-and-so evenness</a:t>
            </a:r>
            <a:endParaRPr/>
          </a:p>
        </p:txBody>
      </p:sp>
      <p:pic>
        <p:nvPicPr>
          <p:cNvPr id="534" name="Google Shape;53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50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S29_t1800_C0010 (12 mm diameter Li, Li ‘’polished’’)</a:t>
            </a:r>
            <a:endParaRPr/>
          </a:p>
        </p:txBody>
      </p:sp>
      <p:sp>
        <p:nvSpPr>
          <p:cNvPr id="541" name="Google Shape;541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Different morphologies compared to S28 (not only nice crystalline particles)</a:t>
            </a:r>
            <a:endParaRPr/>
          </a:p>
        </p:txBody>
      </p:sp>
      <p:pic>
        <p:nvPicPr>
          <p:cNvPr id="542" name="Google Shape;5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75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Summary: polishing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Mechanical polishing results in ‘grinding’-marks, even when polished to 0.25 microns diamond slurry (S17)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Electropolishing after mechanical polishing to P4000 grit paper removes the grinding-marks (S07, S08, S09, 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Electropolishing makes the image analysis easier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idx="1" type="body"/>
          </p:nvPr>
        </p:nvSpPr>
        <p:spPr>
          <a:xfrm>
            <a:off x="311700" y="1076275"/>
            <a:ext cx="8520600" cy="38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Smallest deposited capacity where Li was observed: 3 muAh/cm</a:t>
            </a:r>
            <a:r>
              <a:rPr baseline="30000" lang="sv"/>
              <a:t>2</a:t>
            </a:r>
            <a:r>
              <a:rPr lang="sv"/>
              <a:t> (S07)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Long needle-like structures first observed for: 10 muAh/cm</a:t>
            </a:r>
            <a:r>
              <a:rPr baseline="30000" lang="sv"/>
              <a:t>2</a:t>
            </a:r>
            <a:r>
              <a:rPr lang="sv"/>
              <a:t> (S13)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Observation was made of: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‘’Worms’’ (S07, S09, S12)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‘’Halos’’ around Li particles (S08,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Highly uneven Li deposition (S08, S12, S17, S19, S21, S22)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Even Li deposition over the whole sample (S18, 26)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Corroded Li (most samples had some corrosion)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Unusual Li(?) structures (S16, S20)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Plating/stripping before deposition seems to be unfavorable as it leaves stuff on the surface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Use of a cathode material could be considered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Li of similar size to the Cu seems to improve the </a:t>
            </a:r>
            <a:r>
              <a:rPr lang="sv"/>
              <a:t>evenness</a:t>
            </a:r>
            <a:r>
              <a:rPr lang="sv"/>
              <a:t> of the deposition</a:t>
            </a:r>
            <a:endParaRPr/>
          </a:p>
        </p:txBody>
      </p:sp>
      <p:sp>
        <p:nvSpPr>
          <p:cNvPr id="555" name="Google Shape;55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Summary: deposited Li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Summary: SEM image acquisition and analysis</a:t>
            </a:r>
            <a:endParaRPr/>
          </a:p>
        </p:txBody>
      </p:sp>
      <p:sp>
        <p:nvSpPr>
          <p:cNvPr id="561" name="Google Shape;561;p79"/>
          <p:cNvSpPr txBox="1"/>
          <p:nvPr>
            <p:ph idx="1" type="body"/>
          </p:nvPr>
        </p:nvSpPr>
        <p:spPr>
          <a:xfrm>
            <a:off x="311700" y="1076275"/>
            <a:ext cx="8520600" cy="3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I propose the 4x4 grid sampling (centered on the Li deposition) with, say, 1000 micrometer spacing between images in the </a:t>
            </a:r>
            <a:r>
              <a:rPr i="1" lang="sv"/>
              <a:t>x</a:t>
            </a:r>
            <a:r>
              <a:rPr lang="sv"/>
              <a:t>- and </a:t>
            </a:r>
            <a:r>
              <a:rPr i="1" lang="sv"/>
              <a:t>y</a:t>
            </a:r>
            <a:r>
              <a:rPr lang="sv"/>
              <a:t>- direction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Take images with magnification such that about 70 to 100 particles (think 10 particles in x and 10 particles in y)) are visible per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This would give sufficient resolution per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Allow a slight offset for the images (say &lt; 100 micrometer)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If an image on a certain grid point contains unusually few (or many) particles, or otherwise include unrepresentative elements (wierd structures, cracks in the Cu, …) then allow the SEM image to be taken in a close vicinity where the nuclei distribution is more representative for that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16 images with ~100 particles each gives more than good enough statistics per sample</a:t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9766" y="3248250"/>
            <a:ext cx="47843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4924" y="-1612475"/>
            <a:ext cx="63693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9"/>
          <p:cNvSpPr txBox="1"/>
          <p:nvPr/>
        </p:nvSpPr>
        <p:spPr>
          <a:xfrm>
            <a:off x="9314925" y="-2354850"/>
            <a:ext cx="77766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Note on number of particles per image: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dk1"/>
                </a:solidFill>
              </a:rPr>
              <a:t>The image below has over 100 particles (analyzed by ImageJ to have 120 particles (neglecting analyzed particles with very  small areas))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Summary: SEM image acquisition and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Example of SEM images with a reasonable number of particles </a:t>
            </a:r>
            <a:endParaRPr/>
          </a:p>
        </p:txBody>
      </p:sp>
      <p:pic>
        <p:nvPicPr>
          <p:cNvPr id="571" name="Google Shape;57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7525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7525"/>
            <a:ext cx="432000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Summary: reproducibility</a:t>
            </a:r>
            <a:endParaRPr/>
          </a:p>
        </p:txBody>
      </p:sp>
      <p:sp>
        <p:nvSpPr>
          <p:cNvPr id="578" name="Google Shape;578;p8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Reproducibility issues remain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A few samples have shown good, evenly Li distribution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Most samples have had one or more of these problems: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Uneven Li distribution (locally) – if this is not too bad this can be ignored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Uneven Li distribution (globally)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Different Li morphologies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Different amount of corrosion of the Li particles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v"/>
              <a:t>Uneven or insufficient washing after deposition</a:t>
            </a:r>
            <a:endParaRPr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sv" sz="1200"/>
              <a:t>(This is probably solved using the most recent washing method)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S07_t1800_C0003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“</a:t>
            </a:r>
            <a:r>
              <a:rPr lang="sv">
                <a:solidFill>
                  <a:schemeClr val="dk1"/>
                </a:solidFill>
              </a:rPr>
              <a:t>Worms” observed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5975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59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Ideas for improving reproducibility</a:t>
            </a:r>
            <a:endParaRPr/>
          </a:p>
        </p:txBody>
      </p:sp>
      <p:sp>
        <p:nvSpPr>
          <p:cNvPr id="584" name="Google Shape;584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Different washing procedure after electropolishing the Cu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Maybe include another solvent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Use polished Li with same diameter (or slightly smaller) as Cu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Larger Li diameter for more even pressure (compared to 5 mm)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Removal of the oxide layer on the Li removes that as a factor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Polish the metal cell parts that are in contact with the Li, Cu, or electrolyte before each cycling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To remove any stuff on the surfaces, to maybe reduce corrosion of the deposited Li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Next steps</a:t>
            </a:r>
            <a:endParaRPr/>
          </a:p>
        </p:txBody>
      </p:sp>
      <p:sp>
        <p:nvSpPr>
          <p:cNvPr id="590" name="Google Shape;590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One path: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Solve the reproducibility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Eliminate factors until the Li deposition is regular “enough” between cells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Cycle cells with: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e.g. 2 different levels of passivation (</a:t>
            </a:r>
            <a:r>
              <a:rPr i="1" lang="sv"/>
              <a:t>t = </a:t>
            </a:r>
            <a:r>
              <a:rPr lang="sv"/>
              <a:t>12 s and 1800 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e.g. 5 different amounts of capacities </a:t>
            </a:r>
            <a:r>
              <a:rPr i="1" lang="sv"/>
              <a:t>C</a:t>
            </a:r>
            <a:r>
              <a:rPr lang="sv"/>
              <a:t> </a:t>
            </a:r>
            <a:r>
              <a:rPr lang="sv"/>
              <a:t>of deposited Li per </a:t>
            </a:r>
            <a:r>
              <a:rPr lang="sv"/>
              <a:t>degree</a:t>
            </a:r>
            <a:r>
              <a:rPr lang="sv"/>
              <a:t> of passivation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Take SEM images in a 4x4 grid for each sample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Perform image analysis to obtain: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areal nuclei density </a:t>
            </a:r>
            <a:r>
              <a:rPr i="1" lang="sv"/>
              <a:t>N</a:t>
            </a:r>
            <a:r>
              <a:rPr lang="sv"/>
              <a:t>(</a:t>
            </a:r>
            <a:r>
              <a:rPr i="1" lang="sv"/>
              <a:t>t, C</a:t>
            </a:r>
            <a:r>
              <a:rPr lang="sv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/>
              <a:t>radial distribution </a:t>
            </a:r>
            <a:r>
              <a:rPr i="1" lang="sv"/>
              <a:t>r(n)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S08_t1800_C0010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Clear Li deposition, uneven at places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50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50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S08_t1800_C0010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>
                <a:solidFill>
                  <a:schemeClr val="dk1"/>
                </a:solidFill>
              </a:rPr>
              <a:t>Clear Li deposition, uneven at places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1686750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6763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